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7" r:id="rId3"/>
    <p:sldId id="284" r:id="rId4"/>
    <p:sldId id="260" r:id="rId5"/>
    <p:sldId id="285" r:id="rId6"/>
    <p:sldId id="268" r:id="rId7"/>
    <p:sldId id="269" r:id="rId8"/>
    <p:sldId id="279" r:id="rId9"/>
    <p:sldId id="261" r:id="rId10"/>
    <p:sldId id="257" r:id="rId11"/>
    <p:sldId id="278" r:id="rId12"/>
    <p:sldId id="282" r:id="rId13"/>
    <p:sldId id="280" r:id="rId14"/>
    <p:sldId id="286" r:id="rId15"/>
    <p:sldId id="281" r:id="rId16"/>
    <p:sldId id="288" r:id="rId17"/>
    <p:sldId id="262" r:id="rId18"/>
    <p:sldId id="276" r:id="rId19"/>
    <p:sldId id="270" r:id="rId20"/>
    <p:sldId id="263" r:id="rId21"/>
    <p:sldId id="287" r:id="rId22"/>
    <p:sldId id="290" r:id="rId23"/>
    <p:sldId id="283" r:id="rId2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1340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3560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/>
              <a:t>Maintenance</a:t>
            </a:r>
            <a:r>
              <a:rPr lang="en-CA" baseline="0"/>
              <a:t> Fee AllocAtion</a:t>
            </a:r>
            <a:endParaRPr lang="en-CA"/>
          </a:p>
        </c:rich>
      </c:tx>
      <c:layout>
        <c:manualLayout>
          <c:xMode val="edge"/>
          <c:yMode val="edge"/>
          <c:x val="0.1693994591479539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A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6A4A-42D0-BB24-CB51C811F0F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6A4A-42D0-BB24-CB51C811F0F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6A4A-42D0-BB24-CB51C811F0F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6A4A-42D0-BB24-CB51C811F0F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6A4A-42D0-BB24-CB51C811F0F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6A4A-42D0-BB24-CB51C811F0F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6A4A-42D0-BB24-CB51C811F0F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6A4A-42D0-BB24-CB51C811F0F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6A4A-42D0-BB24-CB51C811F0FE}"/>
              </c:ext>
            </c:extLst>
          </c:dPt>
          <c:dLbls>
            <c:dLbl>
              <c:idx val="0"/>
              <c:layout>
                <c:manualLayout>
                  <c:x val="4.536610358386961E-2"/>
                  <c:y val="-8.4851455813116691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15608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2429949176098066"/>
                      <c:h val="6.08995842393048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A4A-42D0-BB24-CB51C811F0FE}"/>
                </c:ext>
              </c:extLst>
            </c:dLbl>
            <c:dLbl>
              <c:idx val="1"/>
              <c:layout>
                <c:manualLayout>
                  <c:x val="-1.9561082044681973E-4"/>
                  <c:y val="-7.3168617270491232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15608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9767508600317238"/>
                      <c:h val="0.118234250492463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A4A-42D0-BB24-CB51C811F0FE}"/>
                </c:ext>
              </c:extLst>
            </c:dLbl>
            <c:dLbl>
              <c:idx val="2"/>
              <c:layout>
                <c:manualLayout>
                  <c:x val="3.7785016286644948E-2"/>
                  <c:y val="-2.0746887966805361E-3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15608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6A4A-42D0-BB24-CB51C811F0FE}"/>
                </c:ext>
              </c:extLst>
            </c:dLbl>
            <c:dLbl>
              <c:idx val="3"/>
              <c:layout>
                <c:manualLayout>
                  <c:x val="-1.4285552179509779E-16"/>
                  <c:y val="3.9419005017805188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15608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6A4A-42D0-BB24-CB51C811F0FE}"/>
                </c:ext>
              </c:extLst>
            </c:dLbl>
            <c:dLbl>
              <c:idx val="4"/>
              <c:spPr>
                <a:solidFill>
                  <a:sysClr val="window" lastClr="FFFFFF"/>
                </a:solidFill>
                <a:ln>
                  <a:solidFill>
                    <a:srgbClr val="15608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6A4A-42D0-BB24-CB51C811F0FE}"/>
                </c:ext>
              </c:extLst>
            </c:dLbl>
            <c:dLbl>
              <c:idx val="5"/>
              <c:spPr>
                <a:solidFill>
                  <a:sysClr val="window" lastClr="FFFFFF"/>
                </a:solidFill>
                <a:ln>
                  <a:solidFill>
                    <a:srgbClr val="15608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6A4A-42D0-BB24-CB51C811F0FE}"/>
                </c:ext>
              </c:extLst>
            </c:dLbl>
            <c:dLbl>
              <c:idx val="6"/>
              <c:spPr>
                <a:solidFill>
                  <a:sysClr val="window" lastClr="FFFFFF"/>
                </a:solidFill>
                <a:ln>
                  <a:solidFill>
                    <a:srgbClr val="15608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6A4A-42D0-BB24-CB51C811F0FE}"/>
                </c:ext>
              </c:extLst>
            </c:dLbl>
            <c:dLbl>
              <c:idx val="7"/>
              <c:spPr>
                <a:solidFill>
                  <a:sysClr val="window" lastClr="FFFFFF"/>
                </a:solidFill>
                <a:ln>
                  <a:solidFill>
                    <a:srgbClr val="15608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F-6A4A-42D0-BB24-CB51C811F0FE}"/>
                </c:ext>
              </c:extLst>
            </c:dLbl>
            <c:dLbl>
              <c:idx val="8"/>
              <c:layout>
                <c:manualLayout>
                  <c:x val="4.1162135528938059E-3"/>
                  <c:y val="-3.2656709364222984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156082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3823311711858766"/>
                      <c:h val="0.101883452802413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6A4A-42D0-BB24-CB51C811F0FE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rgbClr val="156082"/>
                </a:solidFill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Sheet1!$A$4:$A$12</c:f>
              <c:strCache>
                <c:ptCount val="9"/>
                <c:pt idx="0">
                  <c:v>Reserve Fund</c:v>
                </c:pt>
                <c:pt idx="1">
                  <c:v>Administration &amp; Bank Charges</c:v>
                </c:pt>
                <c:pt idx="2">
                  <c:v>Hydro</c:v>
                </c:pt>
                <c:pt idx="3">
                  <c:v>Insurance</c:v>
                </c:pt>
                <c:pt idx="4">
                  <c:v>Landscaping &amp; Ground Maintenance</c:v>
                </c:pt>
                <c:pt idx="5">
                  <c:v>Maintenance &amp; Repairs</c:v>
                </c:pt>
                <c:pt idx="6">
                  <c:v>Management Fees</c:v>
                </c:pt>
                <c:pt idx="7">
                  <c:v>Audit</c:v>
                </c:pt>
                <c:pt idx="8">
                  <c:v>Water</c:v>
                </c:pt>
              </c:strCache>
            </c:strRef>
          </c:cat>
          <c:val>
            <c:numRef>
              <c:f>Sheet1!$B$4:$B$12</c:f>
              <c:numCache>
                <c:formatCode>"$"#,##0.00</c:formatCode>
                <c:ptCount val="9"/>
                <c:pt idx="0">
                  <c:v>48</c:v>
                </c:pt>
                <c:pt idx="1">
                  <c:v>3.65</c:v>
                </c:pt>
                <c:pt idx="2">
                  <c:v>2.2000000000000002</c:v>
                </c:pt>
                <c:pt idx="3">
                  <c:v>7.5</c:v>
                </c:pt>
                <c:pt idx="4">
                  <c:v>104</c:v>
                </c:pt>
                <c:pt idx="5">
                  <c:v>6</c:v>
                </c:pt>
                <c:pt idx="6">
                  <c:v>23</c:v>
                </c:pt>
                <c:pt idx="7">
                  <c:v>8</c:v>
                </c:pt>
                <c:pt idx="8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A4A-42D0-BB24-CB51C811F0F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73C3BF-26E8-42A6-2F88-B0BC92C07E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FBBA4D-9316-752D-BF92-BE36CE5ACE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B0C1AE-D87E-44DF-BEA9-1B4AD9A0C4D4}" type="datetimeFigureOut">
              <a:rPr lang="en-CA" smtClean="0"/>
              <a:t>20-Apr-26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677D8B-97B0-09D7-648E-BC1A4565A6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9125B4-4391-52E7-7DBC-273082BDB7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2DDF99F-1747-43BF-819F-41A5C770B7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429645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928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88AF631-822E-41A3-9F42-1DF8ACB7027A}" type="datetimeFigureOut">
              <a:rPr lang="en-CA" smtClean="0"/>
              <a:t>20-Apr-26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516B795-FCB7-4E69-9E5D-C8959EB6F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785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Damage primarily on South side of roadways and at bottom </a:t>
            </a:r>
            <a:r>
              <a:rPr lang="en-US" dirty="0"/>
              <a:t>where the driveway slope increases to meet the road.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6B795-FCB7-4E69-9E5D-C8959EB6FAF6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0900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75FB6-1D2F-C799-40DE-D3F83F060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B2FDE2-CF6D-FA18-9207-F047BAB7D5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C1890F-4021-E7F0-ECCF-5060FB4A33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1B9A4F-74C4-9A87-C541-75B6DAF883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6B795-FCB7-4E69-9E5D-C8959EB6FAF6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2667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Sandalwood Unit #27 is adjacent to #25 which is Phase 1 so maybe it should be included in Phase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6B795-FCB7-4E69-9E5D-C8959EB6FAF6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8084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Complete replacement of all driveways is $210,000 to $275,000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6B795-FCB7-4E69-9E5D-C8959EB6FAF6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391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Complex subject – Current interpretation based on:</a:t>
            </a:r>
          </a:p>
          <a:p>
            <a:pPr lvl="1"/>
            <a:r>
              <a:rPr lang="en-CA" dirty="0"/>
              <a:t>Declaration – the fundamental definition of Condominium Corporation responsibility</a:t>
            </a:r>
          </a:p>
          <a:p>
            <a:pPr lvl="1"/>
            <a:r>
              <a:rPr lang="en-CA" dirty="0"/>
              <a:t>Advice from 2025 Reserve Study</a:t>
            </a:r>
          </a:p>
          <a:p>
            <a:pPr lvl="1"/>
            <a:r>
              <a:rPr lang="en-CA" dirty="0"/>
              <a:t>Discussion with Grey Forest (original builders)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6B795-FCB7-4E69-9E5D-C8959EB6FAF6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365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Based on typical driveway and typical Exclusive Use Common Areas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6B795-FCB7-4E69-9E5D-C8959EB6FAF6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116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Alternative materials were rejected due to increased cost over asphalt, increased maintenance cost,  need for uniformity and being outside MAINTAIN mandate.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6B795-FCB7-4E69-9E5D-C8959EB6FAF6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213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Corporation paying only for damaged area:</a:t>
            </a:r>
          </a:p>
          <a:p>
            <a:pPr lvl="1"/>
            <a:r>
              <a:rPr lang="en-CA" dirty="0"/>
              <a:t>Fixes the current issue</a:t>
            </a:r>
          </a:p>
          <a:p>
            <a:pPr lvl="1"/>
            <a:r>
              <a:rPr lang="en-CA" dirty="0"/>
              <a:t>Fair balance between charges to affected homeowners and Corporation</a:t>
            </a:r>
          </a:p>
          <a:p>
            <a:pPr lvl="1"/>
            <a:r>
              <a:rPr lang="en-CA" dirty="0"/>
              <a:t>Reserves funds for future driveway issues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6B795-FCB7-4E69-9E5D-C8959EB6FAF6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7837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Optional slide provides more detail on  information already presented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6B795-FCB7-4E69-9E5D-C8959EB6FAF6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8024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69F0-B856-42AB-B411-F25BB2FA22BE}" type="datetime1">
              <a:rPr lang="en-US" smtClean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D3B7-1626-44DB-AFD8-44D9C3B6562E}" type="datetime1">
              <a:rPr lang="en-US" smtClean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D2A22-C015-4AE9-B2FD-4207397EB965}" type="datetime1">
              <a:rPr lang="en-US" smtClean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7630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676400"/>
            <a:ext cx="9603275" cy="3789945"/>
          </a:xfrm>
        </p:spPr>
        <p:txBody>
          <a:bodyPr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CD8B-37DB-46AB-A64E-464448E1E487}" type="datetime1">
              <a:rPr lang="en-US" smtClean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7331" y="1389889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BCA3-948C-4F68-804D-441B0D41A317}" type="datetime1">
              <a:rPr lang="en-US" smtClean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8061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1611086"/>
            <a:ext cx="4645152" cy="38483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1618371"/>
            <a:ext cx="4645152" cy="38404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5600C-C8C6-4672-95DA-A987713F4136}" type="datetime1">
              <a:rPr lang="en-US" smtClean="0"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47330" y="1426174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34A4E-5F1A-4FE4-8E31-E91B756303D6}" type="datetime1">
              <a:rPr lang="en-US" smtClean="0"/>
              <a:t>4/20/2026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AA2CE-379F-4C15-A2E8-4CA03D52A7D1}" type="datetime1">
              <a:rPr lang="en-US" smtClean="0"/>
              <a:t>4/20/2026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F6AA-0E6F-4C43-B5F2-AC3D3419888A}" type="datetime1">
              <a:rPr lang="en-US" smtClean="0"/>
              <a:t>4/20/2026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458EC-20AF-49FF-9BC0-6EEA643097E2}" type="datetime1">
              <a:rPr lang="en-US" smtClean="0"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D084FC2-50ED-42C2-8BEB-B8BC30D63908}" type="datetime1">
              <a:rPr lang="en-US" smtClean="0"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D456F-B02E-4895-A153-57C11D5220B6}" type="datetime1">
              <a:rPr lang="en-US" smtClean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35657" y="6291138"/>
            <a:ext cx="681479" cy="45657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8F452-5910-6292-4BCB-9DEF9BE75A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DrivewAYS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31878D-426A-3957-56A6-6C9D56849D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Presentation for AGM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13185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267EE-9BCE-9200-056B-0EFAC1162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Responsibility For the Driveway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DD2AB-1298-BC0B-45FF-0BD38C84C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Current 2025 Reserve Study places responsibility for driveway within unit boundary with owner and only driveway in EUCA with Condominium Corporation.</a:t>
            </a:r>
          </a:p>
          <a:p>
            <a:pPr lvl="1"/>
            <a:r>
              <a:rPr lang="en-US" dirty="0"/>
              <a:t>Unit boundary in line with end of front porch step. </a:t>
            </a:r>
          </a:p>
          <a:p>
            <a:pPr lvl="1"/>
            <a:r>
              <a:rPr lang="en-US" dirty="0"/>
              <a:t>Condominium Corporation responsible for portion outside of unit boundary to curb - roughly 3.78 meters (12.4 ft) from road for most units.</a:t>
            </a:r>
            <a:endParaRPr lang="en-CA" dirty="0"/>
          </a:p>
          <a:p>
            <a:r>
              <a:rPr lang="en-US" dirty="0"/>
              <a:t>Earlier communications stated different responsibility: </a:t>
            </a:r>
          </a:p>
          <a:p>
            <a:pPr lvl="1"/>
            <a:r>
              <a:rPr lang="en-US" dirty="0"/>
              <a:t>Homeowners Reference Manual, &amp; 2019, 2022 Reserve Study placed responsibility for full driveway with the Condominium Corporation.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C64A96-7F57-FAF9-B792-67FB64165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10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F80C8-23EB-14BA-5752-BDC7F464A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Driveway Responsibility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AB4C7C-1933-3D56-ABF0-609ADC1F5B28}"/>
              </a:ext>
            </a:extLst>
          </p:cNvPr>
          <p:cNvSpPr/>
          <p:nvPr/>
        </p:nvSpPr>
        <p:spPr>
          <a:xfrm>
            <a:off x="4309534" y="2218267"/>
            <a:ext cx="3141133" cy="34628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DA5A8F-B0E9-6CC9-9A10-2FAF8CCCD246}"/>
              </a:ext>
            </a:extLst>
          </p:cNvPr>
          <p:cNvSpPr/>
          <p:nvPr/>
        </p:nvSpPr>
        <p:spPr>
          <a:xfrm>
            <a:off x="4309534" y="4942049"/>
            <a:ext cx="3141133" cy="7390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B66210-2E13-A83F-CD83-ADE998F683E2}"/>
              </a:ext>
            </a:extLst>
          </p:cNvPr>
          <p:cNvSpPr/>
          <p:nvPr/>
        </p:nvSpPr>
        <p:spPr>
          <a:xfrm>
            <a:off x="4318001" y="3513857"/>
            <a:ext cx="3141133" cy="14281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05E92D-5A91-9D1C-78CF-4BE4C3C42558}"/>
              </a:ext>
            </a:extLst>
          </p:cNvPr>
          <p:cNvSpPr txBox="1"/>
          <p:nvPr/>
        </p:nvSpPr>
        <p:spPr>
          <a:xfrm>
            <a:off x="5063067" y="2548467"/>
            <a:ext cx="165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Owner Responsibility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A2162A-B843-6CFF-C93C-EDF23CA7AA18}"/>
              </a:ext>
            </a:extLst>
          </p:cNvPr>
          <p:cNvSpPr txBox="1"/>
          <p:nvPr/>
        </p:nvSpPr>
        <p:spPr>
          <a:xfrm>
            <a:off x="5024967" y="5096480"/>
            <a:ext cx="165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chemeClr val="bg1"/>
                </a:solidFill>
              </a:rPr>
              <a:t>Damaged Area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56E932-9A8B-8282-808A-82442B73ABAA}"/>
              </a:ext>
            </a:extLst>
          </p:cNvPr>
          <p:cNvSpPr txBox="1"/>
          <p:nvPr/>
        </p:nvSpPr>
        <p:spPr>
          <a:xfrm>
            <a:off x="5063067" y="3899033"/>
            <a:ext cx="165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Undamaged Area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8C2381-5A28-06ED-4DFF-A823F972BD25}"/>
              </a:ext>
            </a:extLst>
          </p:cNvPr>
          <p:cNvSpPr txBox="1"/>
          <p:nvPr/>
        </p:nvSpPr>
        <p:spPr>
          <a:xfrm>
            <a:off x="1921934" y="4008903"/>
            <a:ext cx="1651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Condominium</a:t>
            </a:r>
          </a:p>
          <a:p>
            <a:r>
              <a:rPr lang="en-CA" dirty="0"/>
              <a:t>Corporation Responsibility</a:t>
            </a:r>
          </a:p>
          <a:p>
            <a:r>
              <a:rPr lang="en-CA" dirty="0"/>
              <a:t>The Exclusive Use Common Ares or “EUCA”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A6FF80-5748-2849-29E2-7382CD9D1E3D}"/>
              </a:ext>
            </a:extLst>
          </p:cNvPr>
          <p:cNvCxnSpPr/>
          <p:nvPr/>
        </p:nvCxnSpPr>
        <p:spPr>
          <a:xfrm flipH="1">
            <a:off x="7450667" y="3513857"/>
            <a:ext cx="20404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0D322A3-0788-B9FE-2A0E-3AE9D184E9C2}"/>
              </a:ext>
            </a:extLst>
          </p:cNvPr>
          <p:cNvCxnSpPr/>
          <p:nvPr/>
        </p:nvCxnSpPr>
        <p:spPr>
          <a:xfrm>
            <a:off x="7738533" y="3429000"/>
            <a:ext cx="0" cy="2252133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5423AE8-BEA4-0AF3-2AB5-DA8324781452}"/>
              </a:ext>
            </a:extLst>
          </p:cNvPr>
          <p:cNvSpPr txBox="1"/>
          <p:nvPr/>
        </p:nvSpPr>
        <p:spPr>
          <a:xfrm>
            <a:off x="7852834" y="4240367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3.8 meters</a:t>
            </a:r>
          </a:p>
          <a:p>
            <a:r>
              <a:rPr lang="en-CA" dirty="0"/>
              <a:t>12 ft 4 inches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8FC50AF-29B4-ED9C-B5CB-0257A25D996C}"/>
              </a:ext>
            </a:extLst>
          </p:cNvPr>
          <p:cNvCxnSpPr>
            <a:cxnSpLocks/>
          </p:cNvCxnSpPr>
          <p:nvPr/>
        </p:nvCxnSpPr>
        <p:spPr>
          <a:xfrm>
            <a:off x="9723967" y="4948893"/>
            <a:ext cx="0" cy="664507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31B633E-C16A-FBD9-895B-94EA68FB6FEB}"/>
              </a:ext>
            </a:extLst>
          </p:cNvPr>
          <p:cNvCxnSpPr>
            <a:cxnSpLocks/>
          </p:cNvCxnSpPr>
          <p:nvPr/>
        </p:nvCxnSpPr>
        <p:spPr>
          <a:xfrm flipH="1">
            <a:off x="7353301" y="4948893"/>
            <a:ext cx="2396066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E83EF33-C1EF-E0F9-1198-1824C3B17E54}"/>
              </a:ext>
            </a:extLst>
          </p:cNvPr>
          <p:cNvSpPr txBox="1"/>
          <p:nvPr/>
        </p:nvSpPr>
        <p:spPr>
          <a:xfrm>
            <a:off x="9863667" y="4999335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1.2 meters</a:t>
            </a:r>
          </a:p>
          <a:p>
            <a:r>
              <a:rPr lang="en-CA" dirty="0"/>
              <a:t>4 feet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67EFAC7-E2B4-5368-693B-DC7EE707DFEA}"/>
              </a:ext>
            </a:extLst>
          </p:cNvPr>
          <p:cNvCxnSpPr>
            <a:cxnSpLocks/>
          </p:cNvCxnSpPr>
          <p:nvPr/>
        </p:nvCxnSpPr>
        <p:spPr>
          <a:xfrm flipH="1">
            <a:off x="7725833" y="2218267"/>
            <a:ext cx="12700" cy="1182532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7C8AFF6-07CE-8541-FC17-F26FCCF76E61}"/>
              </a:ext>
            </a:extLst>
          </p:cNvPr>
          <p:cNvSpPr txBox="1"/>
          <p:nvPr/>
        </p:nvSpPr>
        <p:spPr>
          <a:xfrm>
            <a:off x="7886699" y="2460872"/>
            <a:ext cx="1672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3.1 meters</a:t>
            </a:r>
          </a:p>
          <a:p>
            <a:r>
              <a:rPr lang="en-CA" dirty="0"/>
              <a:t>6 feet 7 inches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B3CD51-82BD-DAFD-FF94-D1672000718D}"/>
              </a:ext>
            </a:extLst>
          </p:cNvPr>
          <p:cNvSpPr txBox="1"/>
          <p:nvPr/>
        </p:nvSpPr>
        <p:spPr>
          <a:xfrm>
            <a:off x="1553633" y="1932370"/>
            <a:ext cx="24680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Based on “typical” driveway and “typical’ area of damage.</a:t>
            </a:r>
          </a:p>
          <a:p>
            <a:r>
              <a:rPr lang="en-CA" b="1" dirty="0">
                <a:solidFill>
                  <a:srgbClr val="FF0000"/>
                </a:solidFill>
              </a:rPr>
              <a:t>All measurements approximate.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32EE2E6-535A-0710-AA2E-B63AB34E05AF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3496733" y="4227953"/>
            <a:ext cx="821268" cy="6587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4AE6C6A-0F11-2E1D-BF23-C4A2CAF81651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3496733" y="4886698"/>
            <a:ext cx="812801" cy="424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827D2D95-3669-8B18-0731-5ECBB8D4A06A}"/>
              </a:ext>
            </a:extLst>
          </p:cNvPr>
          <p:cNvSpPr/>
          <p:nvPr/>
        </p:nvSpPr>
        <p:spPr>
          <a:xfrm>
            <a:off x="10623550" y="2265227"/>
            <a:ext cx="842433" cy="4571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AF6A0B8-2ECE-0751-3394-7A075D67C7EE}"/>
              </a:ext>
            </a:extLst>
          </p:cNvPr>
          <p:cNvSpPr/>
          <p:nvPr/>
        </p:nvSpPr>
        <p:spPr>
          <a:xfrm>
            <a:off x="9810749" y="1929677"/>
            <a:ext cx="827618" cy="131774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F52A9F5-B9B8-FC66-4DE9-A29A9A059FE6}"/>
              </a:ext>
            </a:extLst>
          </p:cNvPr>
          <p:cNvSpPr/>
          <p:nvPr/>
        </p:nvSpPr>
        <p:spPr>
          <a:xfrm>
            <a:off x="9971616" y="3243501"/>
            <a:ext cx="599018" cy="2388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7048863-ACFA-3F6D-613D-5BD2E782EAAC}"/>
              </a:ext>
            </a:extLst>
          </p:cNvPr>
          <p:cNvSpPr txBox="1"/>
          <p:nvPr/>
        </p:nvSpPr>
        <p:spPr>
          <a:xfrm>
            <a:off x="9829799" y="2230487"/>
            <a:ext cx="740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Porch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1297808-B47C-1F57-B781-7BFB5194784A}"/>
              </a:ext>
            </a:extLst>
          </p:cNvPr>
          <p:cNvSpPr txBox="1"/>
          <p:nvPr/>
        </p:nvSpPr>
        <p:spPr>
          <a:xfrm>
            <a:off x="10541001" y="1959912"/>
            <a:ext cx="1007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Garage Door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58616F2-E3E3-0397-ADA0-A141F6147FC3}"/>
              </a:ext>
            </a:extLst>
          </p:cNvPr>
          <p:cNvSpPr txBox="1"/>
          <p:nvPr/>
        </p:nvSpPr>
        <p:spPr>
          <a:xfrm>
            <a:off x="10405533" y="2910390"/>
            <a:ext cx="1278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Front Step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F5D9B25-94E9-2CFA-2F58-5C7D72055900}"/>
              </a:ext>
            </a:extLst>
          </p:cNvPr>
          <p:cNvSpPr/>
          <p:nvPr/>
        </p:nvSpPr>
        <p:spPr>
          <a:xfrm>
            <a:off x="10049933" y="5613400"/>
            <a:ext cx="1416049" cy="457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164DE24-1BAD-1D35-76D9-556FCC532DDD}"/>
              </a:ext>
            </a:extLst>
          </p:cNvPr>
          <p:cNvSpPr txBox="1"/>
          <p:nvPr/>
        </p:nvSpPr>
        <p:spPr>
          <a:xfrm>
            <a:off x="10248895" y="5611257"/>
            <a:ext cx="1278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Curb</a:t>
            </a:r>
          </a:p>
        </p:txBody>
      </p:sp>
      <p:sp>
        <p:nvSpPr>
          <p:cNvPr id="53" name="Slide Number Placeholder 52">
            <a:extLst>
              <a:ext uri="{FF2B5EF4-FFF2-40B4-BE49-F238E27FC236}">
                <a16:creationId xmlns:a16="http://schemas.microsoft.com/office/drawing/2014/main" id="{A66AD94B-3FD9-2B30-E737-AE95AEAF4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391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1222D-5CB1-8984-A278-E1BA6E390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Board’s Discussions on the Issue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22D30D-5EDF-15CA-1979-6F4F4712F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Issue made more complex by confusion on responsibility for driveway.</a:t>
            </a:r>
          </a:p>
          <a:p>
            <a:r>
              <a:rPr lang="en-CA" dirty="0"/>
              <a:t>Alternative materials for driveways were considered but rejected.</a:t>
            </a:r>
          </a:p>
          <a:p>
            <a:r>
              <a:rPr lang="en-CA" dirty="0"/>
              <a:t>Simple repair with caulking/sealant was rejected.</a:t>
            </a:r>
          </a:p>
          <a:p>
            <a:r>
              <a:rPr lang="en-CA" dirty="0"/>
              <a:t>Final alternatives considered:</a:t>
            </a:r>
          </a:p>
          <a:p>
            <a:pPr marL="914400" lvl="1" indent="-457200">
              <a:buFont typeface="Arial" panose="020B0604020202020204" pitchFamily="34" charset="0"/>
              <a:buAutoNum type="arabicPeriod"/>
            </a:pPr>
            <a:r>
              <a:rPr lang="en-CA" dirty="0"/>
              <a:t>Condominium Corporation replaces full driveway</a:t>
            </a:r>
          </a:p>
          <a:p>
            <a:pPr marL="914400" lvl="1" indent="-457200">
              <a:buFont typeface="Arial" panose="020B0604020202020204" pitchFamily="34" charset="0"/>
              <a:buAutoNum type="arabicPeriod"/>
            </a:pPr>
            <a:r>
              <a:rPr lang="en-CA" dirty="0"/>
              <a:t>Condominium Corporation replaces portion of the driveway in the Exclusive Use Common Area (EUCA) that is the responsibility of the Condominium Corporation.</a:t>
            </a:r>
          </a:p>
          <a:p>
            <a:pPr marL="914400" lvl="1" indent="-457200">
              <a:buAutoNum type="arabicPeriod"/>
            </a:pPr>
            <a:r>
              <a:rPr lang="en-CA" dirty="0"/>
              <a:t>Condominium Corporation replaces only the damaged area within the EUCA.</a:t>
            </a:r>
          </a:p>
          <a:p>
            <a:pPr marL="914400" lvl="1" indent="-457200">
              <a:buAutoNum type="arabicPeriod"/>
            </a:pPr>
            <a:r>
              <a:rPr lang="en-CA" dirty="0"/>
              <a:t>Option 2 or 3 while providing unit owner option to replace entire driveway.</a:t>
            </a:r>
          </a:p>
          <a:p>
            <a:pPr lvl="1"/>
            <a:endParaRPr lang="en-CA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AA95C4-63D0-2833-3085-62EDDA752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883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29876-857C-F6DC-A231-71C97BEC3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Driveway Funding Responsibility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1E161-6ADB-7BC4-3D35-1F904E1FF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dirty="0"/>
              <a:t>Immediate need is for 20 driveways with another 16 in near future but need to consider potential cost for all 53 driveways over the next 15 years.</a:t>
            </a:r>
          </a:p>
          <a:p>
            <a:r>
              <a:rPr lang="en-CA" dirty="0"/>
              <a:t>Available funds allocated within the Reserve Fund are limited - $91,000.</a:t>
            </a:r>
          </a:p>
          <a:p>
            <a:r>
              <a:rPr lang="en-CA" dirty="0"/>
              <a:t>Phase 1- 52,000 &amp; Phase 2 - $39,000.</a:t>
            </a:r>
          </a:p>
          <a:p>
            <a:r>
              <a:rPr lang="en-CA" dirty="0"/>
              <a:t>Condominium Corporation common area maintenance costs shared equally between all units.</a:t>
            </a:r>
          </a:p>
          <a:p>
            <a:r>
              <a:rPr lang="en-CA" dirty="0"/>
              <a:t>Allocation of $1,700 for 53 driveways.</a:t>
            </a:r>
          </a:p>
          <a:p>
            <a:r>
              <a:rPr lang="en-CA" dirty="0"/>
              <a:t>Spending will be based on need and square footage (Stages 1, 2 and 3).</a:t>
            </a:r>
          </a:p>
          <a:p>
            <a:r>
              <a:rPr lang="en-CA" dirty="0"/>
              <a:t>Full driveway &amp; EUCA replacement by Corporation not possible without </a:t>
            </a:r>
          </a:p>
          <a:p>
            <a:pPr lvl="1"/>
            <a:r>
              <a:rPr lang="en-CA" dirty="0"/>
              <a:t>Special Assessment or </a:t>
            </a:r>
          </a:p>
          <a:p>
            <a:pPr lvl="1"/>
            <a:r>
              <a:rPr lang="en-CA" dirty="0"/>
              <a:t>Permanent increase in Maintenance Fee.</a:t>
            </a:r>
          </a:p>
          <a:p>
            <a:r>
              <a:rPr lang="en-CA" dirty="0"/>
              <a:t>Some owners concerned over the look, longevity of partial replacement.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519446-A355-A42C-AA72-0A8AFC335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893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62D1E-BB7E-FD23-EC7A-FF7605515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Full Driveway Replacement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1F465E9-1E30-54A0-3015-516381ACA8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7359368"/>
              </p:ext>
            </p:extLst>
          </p:nvPr>
        </p:nvGraphicFramePr>
        <p:xfrm>
          <a:off x="1450975" y="1676400"/>
          <a:ext cx="9604374" cy="321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2187">
                  <a:extLst>
                    <a:ext uri="{9D8B030D-6E8A-4147-A177-3AD203B41FA5}">
                      <a16:colId xmlns:a16="http://schemas.microsoft.com/office/drawing/2014/main" val="575612743"/>
                    </a:ext>
                  </a:extLst>
                </a:gridCol>
                <a:gridCol w="4802187">
                  <a:extLst>
                    <a:ext uri="{9D8B030D-6E8A-4147-A177-3AD203B41FA5}">
                      <a16:colId xmlns:a16="http://schemas.microsoft.com/office/drawing/2014/main" val="24776351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Cons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176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Cost for Stages 1 and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$129,000-$188,000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5033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Cost for Stage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  $61,000 - $76,000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523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Direct cost to Owner 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Requires large special assessment ($2,300 - $2,900) or permanent Maintenance Fee increase ($48 per month)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861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In line with previous communications</a:t>
                      </a:r>
                    </a:p>
                    <a:p>
                      <a:r>
                        <a:rPr lang="en-CA" dirty="0"/>
                        <a:t>Ensures uniform appearance</a:t>
                      </a:r>
                    </a:p>
                    <a:p>
                      <a:r>
                        <a:rPr lang="en-CA" dirty="0"/>
                        <a:t>Reduces potential future maintenance problems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Expands mandate of Condominium Corporation beyond legal responsibility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No budget</a:t>
                      </a:r>
                    </a:p>
                    <a:p>
                      <a:r>
                        <a:rPr lang="en-CA" dirty="0"/>
                        <a:t>Spending to replace good asphalt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290808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8930F-EF88-4956-26AB-DA5DBAB43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3D5AB9-DB3B-E66B-F59A-FF4C1490122A}"/>
              </a:ext>
            </a:extLst>
          </p:cNvPr>
          <p:cNvSpPr txBox="1"/>
          <p:nvPr/>
        </p:nvSpPr>
        <p:spPr>
          <a:xfrm>
            <a:off x="1451579" y="5435600"/>
            <a:ext cx="9673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/>
              <a:t>Board does not support or recommend this approach</a:t>
            </a:r>
          </a:p>
        </p:txBody>
      </p:sp>
    </p:spTree>
    <p:extLst>
      <p:ext uri="{BB962C8B-B14F-4D97-AF65-F5344CB8AC3E}">
        <p14:creationId xmlns:p14="http://schemas.microsoft.com/office/powerpoint/2010/main" val="4174914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63924-D7FD-F658-2400-AEA410729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148" y="482787"/>
            <a:ext cx="9603275" cy="763024"/>
          </a:xfrm>
        </p:spPr>
        <p:txBody>
          <a:bodyPr>
            <a:normAutofit fontScale="90000"/>
          </a:bodyPr>
          <a:lstStyle/>
          <a:p>
            <a:r>
              <a:rPr lang="en-CA" dirty="0"/>
              <a:t>Corporation Pays for Damaged Area vs EUCA*</a:t>
            </a:r>
            <a:br>
              <a:rPr lang="en-CA" dirty="0"/>
            </a:br>
            <a:r>
              <a:rPr lang="en-US" sz="2200" dirty="0"/>
              <a:t>* EUCA – Exclusive Use Common Area</a:t>
            </a:r>
            <a:br>
              <a:rPr lang="en-US" dirty="0"/>
            </a:br>
            <a:endParaRPr lang="en-CA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0C2E160-7C5F-EEFF-31CD-5A00C81539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3401374"/>
              </p:ext>
            </p:extLst>
          </p:nvPr>
        </p:nvGraphicFramePr>
        <p:xfrm>
          <a:off x="685801" y="1448740"/>
          <a:ext cx="11082868" cy="4473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5066">
                  <a:extLst>
                    <a:ext uri="{9D8B030D-6E8A-4147-A177-3AD203B41FA5}">
                      <a16:colId xmlns:a16="http://schemas.microsoft.com/office/drawing/2014/main" val="325312058"/>
                    </a:ext>
                  </a:extLst>
                </a:gridCol>
                <a:gridCol w="3898901">
                  <a:extLst>
                    <a:ext uri="{9D8B030D-6E8A-4147-A177-3AD203B41FA5}">
                      <a16:colId xmlns:a16="http://schemas.microsoft.com/office/drawing/2014/main" val="1339768752"/>
                    </a:ext>
                  </a:extLst>
                </a:gridCol>
                <a:gridCol w="3898901">
                  <a:extLst>
                    <a:ext uri="{9D8B030D-6E8A-4147-A177-3AD203B41FA5}">
                      <a16:colId xmlns:a16="http://schemas.microsoft.com/office/drawing/2014/main" val="3734215959"/>
                    </a:ext>
                  </a:extLst>
                </a:gridCol>
              </a:tblGrid>
              <a:tr h="743924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Option 2</a:t>
                      </a:r>
                    </a:p>
                    <a:p>
                      <a:r>
                        <a:rPr lang="en-CA" dirty="0"/>
                        <a:t>Corporation Pays for Full EUCA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Option 3</a:t>
                      </a:r>
                    </a:p>
                    <a:p>
                      <a:r>
                        <a:rPr lang="en-CA" dirty="0"/>
                        <a:t>Corporation Pays for Damaged Area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74194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Corporation Cost Stages 1 &amp;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$97,000-$122,000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$32,000-$40,000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90678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Corporation Cost  Stage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$39,000-$49,000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$13,000-$16,000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3233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Total Corporation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$136,000-$171,000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$48,000-$56,000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69674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Corporate Cost per Driveway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$2,600-$3,200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$900-$1,100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45117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$1,700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$1,700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668124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CA" dirty="0"/>
                        <a:t>Special Assessment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$850-$1,500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391118"/>
                  </a:ext>
                </a:extLst>
              </a:tr>
              <a:tr h="446650">
                <a:tc>
                  <a:txBody>
                    <a:bodyPr/>
                    <a:lstStyle/>
                    <a:p>
                      <a:r>
                        <a:rPr lang="en-CA" dirty="0"/>
                        <a:t>Cost if Owner </a:t>
                      </a:r>
                      <a:r>
                        <a:rPr lang="en-CA" dirty="0" err="1"/>
                        <a:t>Opts</a:t>
                      </a:r>
                      <a:r>
                        <a:rPr lang="en-CA" dirty="0"/>
                        <a:t> for Full Replacement – Single Driveway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$800-$1,000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$1,800-$2,250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763363"/>
                  </a:ext>
                </a:extLst>
              </a:tr>
              <a:tr h="4466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Cost if Owner </a:t>
                      </a:r>
                      <a:r>
                        <a:rPr lang="en-CA" dirty="0" err="1"/>
                        <a:t>Opts</a:t>
                      </a:r>
                      <a:r>
                        <a:rPr lang="en-CA" dirty="0"/>
                        <a:t> for Full Replacement – Double Driveway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$1,600-$2,200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$3,600-$5,000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929343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3B10B-20EC-0825-1F47-34E92BC02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489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960E2-C0DA-2F16-A172-8D0187834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Comparison of Options 2 &amp; 3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1FAB8FC-48D9-E8A7-3DE3-23CEA2863D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258128"/>
              </p:ext>
            </p:extLst>
          </p:nvPr>
        </p:nvGraphicFramePr>
        <p:xfrm>
          <a:off x="651932" y="1676400"/>
          <a:ext cx="10981267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548">
                  <a:extLst>
                    <a:ext uri="{9D8B030D-6E8A-4147-A177-3AD203B41FA5}">
                      <a16:colId xmlns:a16="http://schemas.microsoft.com/office/drawing/2014/main" val="1733161838"/>
                    </a:ext>
                  </a:extLst>
                </a:gridCol>
                <a:gridCol w="4698920">
                  <a:extLst>
                    <a:ext uri="{9D8B030D-6E8A-4147-A177-3AD203B41FA5}">
                      <a16:colId xmlns:a16="http://schemas.microsoft.com/office/drawing/2014/main" val="2212093247"/>
                    </a:ext>
                  </a:extLst>
                </a:gridCol>
                <a:gridCol w="3352799">
                  <a:extLst>
                    <a:ext uri="{9D8B030D-6E8A-4147-A177-3AD203B41FA5}">
                      <a16:colId xmlns:a16="http://schemas.microsoft.com/office/drawing/2014/main" val="9564010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Cons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88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Option 2</a:t>
                      </a:r>
                    </a:p>
                    <a:p>
                      <a:r>
                        <a:rPr lang="en-CA" dirty="0"/>
                        <a:t>Corporation Pays for Full EUCA</a:t>
                      </a:r>
                    </a:p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Option for full replacement less expensive for owners</a:t>
                      </a:r>
                    </a:p>
                    <a:p>
                      <a:r>
                        <a:rPr lang="en-CA" dirty="0"/>
                        <a:t>Covers Corporation’s full responsibility</a:t>
                      </a:r>
                    </a:p>
                    <a:p>
                      <a:r>
                        <a:rPr lang="en-CA" dirty="0"/>
                        <a:t>Lower costs for large driveway</a:t>
                      </a:r>
                    </a:p>
                    <a:p>
                      <a:r>
                        <a:rPr lang="en-CA" dirty="0"/>
                        <a:t>Area replaced is larger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Higher cost to Corporation</a:t>
                      </a:r>
                    </a:p>
                    <a:p>
                      <a:r>
                        <a:rPr lang="en-CA" dirty="0"/>
                        <a:t>Not fully funded</a:t>
                      </a:r>
                    </a:p>
                    <a:p>
                      <a:r>
                        <a:rPr lang="en-CA" dirty="0"/>
                        <a:t>Special Assessment needed</a:t>
                      </a:r>
                    </a:p>
                    <a:p>
                      <a:r>
                        <a:rPr lang="en-CA" dirty="0"/>
                        <a:t>Higher costs for smaller driveways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Still partial replacement only</a:t>
                      </a:r>
                    </a:p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811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Option 3</a:t>
                      </a:r>
                    </a:p>
                    <a:p>
                      <a:r>
                        <a:rPr lang="en-CA" dirty="0"/>
                        <a:t>Corporation Pays for Damaged Area Only</a:t>
                      </a:r>
                    </a:p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Lower cost to the Corporation</a:t>
                      </a:r>
                    </a:p>
                    <a:p>
                      <a:r>
                        <a:rPr lang="en-CA" dirty="0"/>
                        <a:t>Within Reserve Fund Budget</a:t>
                      </a:r>
                    </a:p>
                    <a:p>
                      <a:r>
                        <a:rPr lang="en-CA" dirty="0"/>
                        <a:t>Reserve Fund retains funding for future repairs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Option for full replacement more expensive for owners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Smaller area of replacement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Increased chance of reoccurrence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Seam more apparent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82573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1266BF-399C-C935-27D3-7681E8859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789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E1B45-5891-1D29-9DD2-3787F4065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Proposed Approach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D7807-7405-E45E-B46B-3002D0BCD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Condominium Corporation will contract for fixing of either</a:t>
            </a:r>
          </a:p>
          <a:p>
            <a:pPr lvl="1"/>
            <a:r>
              <a:rPr lang="en-CA" dirty="0"/>
              <a:t>Option 2: Entire EUCA area</a:t>
            </a:r>
          </a:p>
          <a:p>
            <a:pPr lvl="1"/>
            <a:r>
              <a:rPr lang="en-CA" dirty="0"/>
              <a:t>Option 3: Damaged area only</a:t>
            </a:r>
          </a:p>
          <a:p>
            <a:r>
              <a:rPr lang="en-CA" dirty="0"/>
              <a:t>Owners will be given option of paying for replacement of entire driveway with asphalt minus cost of Corporation repair.</a:t>
            </a:r>
          </a:p>
          <a:p>
            <a:r>
              <a:rPr lang="en-CA" dirty="0"/>
              <a:t>Owners will commit to, and pay in advance for, full replacement option.</a:t>
            </a:r>
          </a:p>
          <a:p>
            <a:r>
              <a:rPr lang="en-CA" dirty="0"/>
              <a:t>Only asphalt replacement will be considered to maintain consistency for appearance, snow clearing and maintenance.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0CFFF8-FA4B-39ED-8609-EA5C6A913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567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2128A-E097-278D-616A-CB3A85917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18134-E319-5E69-5BDA-1F99F49C1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Estimated Costs – EUCA Replacement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7A3A3F1-38EB-A89D-A75E-EA2BAF93E1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5509509"/>
              </p:ext>
            </p:extLst>
          </p:nvPr>
        </p:nvGraphicFramePr>
        <p:xfrm>
          <a:off x="1450484" y="1567544"/>
          <a:ext cx="960437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874">
                  <a:extLst>
                    <a:ext uri="{9D8B030D-6E8A-4147-A177-3AD203B41FA5}">
                      <a16:colId xmlns:a16="http://schemas.microsoft.com/office/drawing/2014/main" val="3688767990"/>
                    </a:ext>
                  </a:extLst>
                </a:gridCol>
                <a:gridCol w="1920874">
                  <a:extLst>
                    <a:ext uri="{9D8B030D-6E8A-4147-A177-3AD203B41FA5}">
                      <a16:colId xmlns:a16="http://schemas.microsoft.com/office/drawing/2014/main" val="2873053794"/>
                    </a:ext>
                  </a:extLst>
                </a:gridCol>
                <a:gridCol w="1920874">
                  <a:extLst>
                    <a:ext uri="{9D8B030D-6E8A-4147-A177-3AD203B41FA5}">
                      <a16:colId xmlns:a16="http://schemas.microsoft.com/office/drawing/2014/main" val="2080624152"/>
                    </a:ext>
                  </a:extLst>
                </a:gridCol>
                <a:gridCol w="1920874">
                  <a:extLst>
                    <a:ext uri="{9D8B030D-6E8A-4147-A177-3AD203B41FA5}">
                      <a16:colId xmlns:a16="http://schemas.microsoft.com/office/drawing/2014/main" val="4084618143"/>
                    </a:ext>
                  </a:extLst>
                </a:gridCol>
                <a:gridCol w="1920874">
                  <a:extLst>
                    <a:ext uri="{9D8B030D-6E8A-4147-A177-3AD203B41FA5}">
                      <a16:colId xmlns:a16="http://schemas.microsoft.com/office/drawing/2014/main" val="1279781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Full Replacement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EUCA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Net Cost for 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Special Assessment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807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Single - Adjoining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$2,300-$2,800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$1,500-$1,800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$800-$1,000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$850-$1,100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Single - Separate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$2,500-$3,100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$1,600-$2,000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$900-$1,150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$850-$1,100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986711"/>
                  </a:ext>
                </a:extLst>
              </a:tr>
              <a:tr h="261560">
                <a:tc>
                  <a:txBody>
                    <a:bodyPr/>
                    <a:lstStyle/>
                    <a:p>
                      <a:r>
                        <a:rPr lang="en-CA" dirty="0"/>
                        <a:t>Double – Adjoining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$4,700-$5,700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$3,000-$3,700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$1,600-$2,000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$850-$1,100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326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Double - Separate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$5,000-$6,300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$3,300-$4,100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$1,800-$2,250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$850-$1,100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44033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63047C6-AB30-D90E-8B91-6D8F42570316}"/>
              </a:ext>
            </a:extLst>
          </p:cNvPr>
          <p:cNvSpPr txBox="1"/>
          <p:nvPr/>
        </p:nvSpPr>
        <p:spPr>
          <a:xfrm>
            <a:off x="1450975" y="4292600"/>
            <a:ext cx="9603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Costs shown above are preliminary and generic.  Final costing to be determined.</a:t>
            </a:r>
          </a:p>
          <a:p>
            <a:endParaRPr lang="en-CA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48D90E-3D94-5130-3D94-61CF4E759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686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7222D-372F-9AE5-E65C-597A03EEA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Estimated Costs  - Damaged Area Replacement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E7E77C-2CE7-2F78-020A-07D1BB2FA8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3247485"/>
              </p:ext>
            </p:extLst>
          </p:nvPr>
        </p:nvGraphicFramePr>
        <p:xfrm>
          <a:off x="1450975" y="2016125"/>
          <a:ext cx="9604372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1093">
                  <a:extLst>
                    <a:ext uri="{9D8B030D-6E8A-4147-A177-3AD203B41FA5}">
                      <a16:colId xmlns:a16="http://schemas.microsoft.com/office/drawing/2014/main" val="3688767990"/>
                    </a:ext>
                  </a:extLst>
                </a:gridCol>
                <a:gridCol w="2401093">
                  <a:extLst>
                    <a:ext uri="{9D8B030D-6E8A-4147-A177-3AD203B41FA5}">
                      <a16:colId xmlns:a16="http://schemas.microsoft.com/office/drawing/2014/main" val="2873053794"/>
                    </a:ext>
                  </a:extLst>
                </a:gridCol>
                <a:gridCol w="2401093">
                  <a:extLst>
                    <a:ext uri="{9D8B030D-6E8A-4147-A177-3AD203B41FA5}">
                      <a16:colId xmlns:a16="http://schemas.microsoft.com/office/drawing/2014/main" val="2080624152"/>
                    </a:ext>
                  </a:extLst>
                </a:gridCol>
                <a:gridCol w="2401093">
                  <a:extLst>
                    <a:ext uri="{9D8B030D-6E8A-4147-A177-3AD203B41FA5}">
                      <a16:colId xmlns:a16="http://schemas.microsoft.com/office/drawing/2014/main" val="1279781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Full Driveway Replacement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Damaged Area Replacement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Net Cost for Owner For Full Replacement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807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Single - Adjoining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$2,300-$2,800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$500-$600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$1,800-$2,200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Single - Separate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$2,500-$3,100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$500-$700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$2,000-$2,400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986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Double – Adjoining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$4,700-$5,700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$1,000-$1,200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$3,600-$4,500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326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Double - Separate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$5,000-$6,300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$1,100-$1,300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$3,900-$5,000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44033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852DA39-521F-2ACE-B086-32DCCDE07080}"/>
              </a:ext>
            </a:extLst>
          </p:cNvPr>
          <p:cNvSpPr txBox="1"/>
          <p:nvPr/>
        </p:nvSpPr>
        <p:spPr>
          <a:xfrm>
            <a:off x="1451221" y="4826000"/>
            <a:ext cx="9603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Cost estimates use $12.00 -$15.00 per sq ft and standard sizing for driveway.</a:t>
            </a:r>
          </a:p>
          <a:p>
            <a:r>
              <a:rPr lang="en-CA" dirty="0"/>
              <a:t>Costs shown above are preliminary and generic.  Final costing to be determined.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E246CE-64B2-666C-E6A4-17FE7F686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915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D96B8-E8E5-63C0-86CD-03BA29018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45D8B-FEFE-7D7C-E6A9-B322C8F71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CA" dirty="0"/>
              <a:t>Trillium Gardens is a vacant land condominium</a:t>
            </a:r>
          </a:p>
          <a:p>
            <a:pPr lvl="1"/>
            <a:r>
              <a:rPr lang="en-CA" dirty="0"/>
              <a:t>Corporation responsible for only common elements; Owners responsible for units</a:t>
            </a:r>
          </a:p>
          <a:p>
            <a:r>
              <a:rPr lang="en-CA" dirty="0"/>
              <a:t>Corporation’s responsibility is to MAINTAIN common elements</a:t>
            </a:r>
          </a:p>
          <a:p>
            <a:r>
              <a:rPr lang="en-CA" dirty="0"/>
              <a:t>Reserve Study done every 3 years to assess maintenance and replacement requirements and forecast cost.</a:t>
            </a:r>
          </a:p>
          <a:p>
            <a:r>
              <a:rPr lang="en-CA" dirty="0"/>
              <a:t>Reserve Fund accumulates money to pay for major maintenance for only common elements based on Reserve Study.</a:t>
            </a:r>
          </a:p>
          <a:p>
            <a:r>
              <a:rPr lang="en-CA" dirty="0"/>
              <a:t>Condominium Corporation principals mandate per unit charge for common area maintenance.</a:t>
            </a:r>
          </a:p>
          <a:p>
            <a:r>
              <a:rPr lang="en-CA" dirty="0"/>
              <a:t>Purpose is to avoid special assessments for major repair / replacement.</a:t>
            </a:r>
          </a:p>
          <a:p>
            <a:r>
              <a:rPr lang="en-CA" dirty="0"/>
              <a:t>Not required to spend money allocated. 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141455-065C-2ADA-7B6B-C5E8DA5E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4497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BD319-78A9-387E-FB5D-A3BE0359C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Key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57586-1E47-B15E-0D83-E8E70CEC5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Responsibility of the Condominium Corporation is EUCA not full driveway.</a:t>
            </a:r>
          </a:p>
          <a:p>
            <a:r>
              <a:rPr lang="en-US" dirty="0"/>
              <a:t>The action being planned is repair and replacement (partial NOT full replacement.)</a:t>
            </a:r>
          </a:p>
          <a:p>
            <a:r>
              <a:rPr lang="en-US" dirty="0"/>
              <a:t>Repair will consist of re-established driveway base and new asphalt.</a:t>
            </a:r>
          </a:p>
          <a:p>
            <a:r>
              <a:rPr lang="en-US" dirty="0"/>
              <a:t>Partial replacement will leave a seam between new and old sections.</a:t>
            </a:r>
          </a:p>
          <a:p>
            <a:r>
              <a:rPr lang="en-CA" dirty="0"/>
              <a:t>Sealing of full driveway should provide uniform look to the driveway.</a:t>
            </a:r>
          </a:p>
          <a:p>
            <a:r>
              <a:rPr lang="en-US" dirty="0"/>
              <a:t>Some unit owners may opt to replace the whole driveway.</a:t>
            </a:r>
          </a:p>
          <a:p>
            <a:r>
              <a:rPr lang="en-US" dirty="0"/>
              <a:t>Decisions may set precedent for later repairs.</a:t>
            </a:r>
          </a:p>
          <a:p>
            <a:r>
              <a:rPr lang="en-CA" dirty="0"/>
              <a:t>Current estimates are rough and generic – measurement and actual quotations will come later.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6F9DC-D525-7390-646E-C2AD1CCBB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126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096A7-01C9-1BA0-D764-A6C6DBD9A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Looking for Your Opinions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31B8E-CBA1-8936-EE90-978AB437A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CA" dirty="0"/>
              <a:t>Is the preference for:</a:t>
            </a:r>
          </a:p>
          <a:p>
            <a:r>
              <a:rPr lang="en-CA" dirty="0"/>
              <a:t>Option 2</a:t>
            </a:r>
          </a:p>
          <a:p>
            <a:pPr lvl="1"/>
            <a:r>
              <a:rPr lang="en-CA" dirty="0"/>
              <a:t>Corporation replaces whole EUCA area.</a:t>
            </a:r>
          </a:p>
          <a:p>
            <a:pPr lvl="1"/>
            <a:r>
              <a:rPr lang="en-CA" dirty="0"/>
              <a:t>Special Assessment or Maintenance Fee increase required.</a:t>
            </a:r>
          </a:p>
          <a:p>
            <a:pPr lvl="1"/>
            <a:r>
              <a:rPr lang="en-CA" dirty="0"/>
              <a:t>Cost for opting for full replacement is lower.</a:t>
            </a:r>
          </a:p>
          <a:p>
            <a:r>
              <a:rPr lang="en-CA" dirty="0"/>
              <a:t>Option 3</a:t>
            </a:r>
          </a:p>
          <a:p>
            <a:pPr lvl="1"/>
            <a:r>
              <a:rPr lang="en-CA" dirty="0"/>
              <a:t>Corporation replaces only damaged area.</a:t>
            </a:r>
          </a:p>
          <a:p>
            <a:pPr lvl="1"/>
            <a:r>
              <a:rPr lang="en-CA" dirty="0"/>
              <a:t>No Special Assessment or Maintenance Fee increase.</a:t>
            </a:r>
          </a:p>
          <a:p>
            <a:pPr lvl="1"/>
            <a:r>
              <a:rPr lang="en-CA" dirty="0"/>
              <a:t>Cost for opting for full replacement is higher.</a:t>
            </a:r>
          </a:p>
          <a:p>
            <a:r>
              <a:rPr lang="en-CA" dirty="0"/>
              <a:t>Option 4 </a:t>
            </a:r>
          </a:p>
          <a:p>
            <a:pPr lvl="1"/>
            <a:r>
              <a:rPr lang="en-CA" dirty="0"/>
              <a:t>Owners can opt to pay additional cost of full replacement of driveway.</a:t>
            </a:r>
          </a:p>
          <a:p>
            <a:pPr lvl="1"/>
            <a:r>
              <a:rPr lang="en-CA" dirty="0"/>
              <a:t>Can be matched with either Option 2 or 3.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7CCA9C-118C-2E85-1F29-DF753D7A4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95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23602-1265-90A6-A502-E81ED8EBB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Raised at AGM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46781-07C4-C2DD-EE31-02A9E59D1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Drainage may be an underlying cause.</a:t>
            </a:r>
          </a:p>
          <a:p>
            <a:r>
              <a:rPr lang="en-US" dirty="0"/>
              <a:t>Before replacement should be sure of cause and effectiveness of remedy.</a:t>
            </a:r>
          </a:p>
          <a:p>
            <a:pPr lvl="1"/>
            <a:r>
              <a:rPr lang="en-US" dirty="0"/>
              <a:t>Board will obtain engineering analysis and recommendation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E1A87-CDB4-410A-6E99-03DFB50EB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6493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6E040BD-D4E1-E725-37CE-393CF87DC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9441" y="330200"/>
            <a:ext cx="9604375" cy="855134"/>
          </a:xfrm>
        </p:spPr>
        <p:txBody>
          <a:bodyPr/>
          <a:lstStyle/>
          <a:p>
            <a:r>
              <a:rPr lang="en-CA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1A8DD3-404A-4EC6-9D16-C2C657267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5657" y="6291138"/>
            <a:ext cx="681479" cy="45657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Action Button: Help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5DF7A74-4BC2-7352-3945-D958833A2213}"/>
              </a:ext>
            </a:extLst>
          </p:cNvPr>
          <p:cNvSpPr/>
          <p:nvPr/>
        </p:nvSpPr>
        <p:spPr>
          <a:xfrm>
            <a:off x="4656667" y="2768600"/>
            <a:ext cx="2971800" cy="1955800"/>
          </a:xfrm>
          <a:prstGeom prst="actionButtonHel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4323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2D1E0B9-1872-95F7-4C6C-129412973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Maintenance Fee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E36737-0782-7228-C899-2BED8F4C4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43F64EA-24C7-C582-A717-012EFB6D81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3835386"/>
              </p:ext>
            </p:extLst>
          </p:nvPr>
        </p:nvGraphicFramePr>
        <p:xfrm>
          <a:off x="2802468" y="1853754"/>
          <a:ext cx="6722532" cy="4648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149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FE55A-71AE-44BD-0693-EFB124936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Need?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4F373-7CDD-B016-DBC4-2847CA7FA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Stage 1:  20 driveways showing significant cracking. </a:t>
            </a:r>
          </a:p>
          <a:p>
            <a:r>
              <a:rPr lang="en-US" dirty="0"/>
              <a:t>Stage 2: 16 driveways are showing some cracking or other problems.</a:t>
            </a:r>
          </a:p>
          <a:p>
            <a:r>
              <a:rPr lang="en-US" dirty="0"/>
              <a:t>Stage 3: 17 driveways showing no or limited problems.</a:t>
            </a:r>
          </a:p>
          <a:p>
            <a:r>
              <a:rPr lang="en-US" dirty="0"/>
              <a:t>Cracking is occurring in the Exclusive Use Common Area (EUCA) of many driveways.</a:t>
            </a:r>
          </a:p>
          <a:p>
            <a:r>
              <a:rPr lang="en-US" dirty="0"/>
              <a:t>The EUCA is the responsibility of the Condominium Corporation to maintain.</a:t>
            </a:r>
          </a:p>
          <a:p>
            <a:r>
              <a:rPr lang="en-US" dirty="0"/>
              <a:t>Repair / replacement required for Stages 1 &amp; 2, 3 possibly in future</a:t>
            </a:r>
          </a:p>
          <a:p>
            <a:pPr lvl="1"/>
            <a:r>
              <a:rPr lang="en-US" dirty="0"/>
              <a:t>Removing existing asphalt, redoing gravel base, and repaving affected area, seal coating driveway.</a:t>
            </a:r>
          </a:p>
          <a:p>
            <a:r>
              <a:rPr lang="en-US" dirty="0"/>
              <a:t>Costs are significant – from $32,000 to $170,000+ depending on scope of work.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2A0A19-78D1-17D1-7122-41072AE8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941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74103-BE9D-7BDD-85BE-A2BA54E4C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DD4A-1961-4207-42A4-A4A126DDD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Driveway Condition Summary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D2A20A5-A893-372E-60E5-442202E416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949763"/>
              </p:ext>
            </p:extLst>
          </p:nvPr>
        </p:nvGraphicFramePr>
        <p:xfrm>
          <a:off x="1450480" y="1460034"/>
          <a:ext cx="9604374" cy="14873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729">
                  <a:extLst>
                    <a:ext uri="{9D8B030D-6E8A-4147-A177-3AD203B41FA5}">
                      <a16:colId xmlns:a16="http://schemas.microsoft.com/office/drawing/2014/main" val="3082770545"/>
                    </a:ext>
                  </a:extLst>
                </a:gridCol>
                <a:gridCol w="1600729">
                  <a:extLst>
                    <a:ext uri="{9D8B030D-6E8A-4147-A177-3AD203B41FA5}">
                      <a16:colId xmlns:a16="http://schemas.microsoft.com/office/drawing/2014/main" val="1194877011"/>
                    </a:ext>
                  </a:extLst>
                </a:gridCol>
                <a:gridCol w="1600729">
                  <a:extLst>
                    <a:ext uri="{9D8B030D-6E8A-4147-A177-3AD203B41FA5}">
                      <a16:colId xmlns:a16="http://schemas.microsoft.com/office/drawing/2014/main" val="250137812"/>
                    </a:ext>
                  </a:extLst>
                </a:gridCol>
                <a:gridCol w="1600729">
                  <a:extLst>
                    <a:ext uri="{9D8B030D-6E8A-4147-A177-3AD203B41FA5}">
                      <a16:colId xmlns:a16="http://schemas.microsoft.com/office/drawing/2014/main" val="1944977906"/>
                    </a:ext>
                  </a:extLst>
                </a:gridCol>
                <a:gridCol w="1600729">
                  <a:extLst>
                    <a:ext uri="{9D8B030D-6E8A-4147-A177-3AD203B41FA5}">
                      <a16:colId xmlns:a16="http://schemas.microsoft.com/office/drawing/2014/main" val="2789014369"/>
                    </a:ext>
                  </a:extLst>
                </a:gridCol>
                <a:gridCol w="1600729">
                  <a:extLst>
                    <a:ext uri="{9D8B030D-6E8A-4147-A177-3AD203B41FA5}">
                      <a16:colId xmlns:a16="http://schemas.microsoft.com/office/drawing/2014/main" val="40321647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Poor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Very Good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Excellent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3785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Sandalwood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5534751"/>
                  </a:ext>
                </a:extLst>
              </a:tr>
              <a:tr h="374862">
                <a:tc>
                  <a:txBody>
                    <a:bodyPr/>
                    <a:lstStyle/>
                    <a:p>
                      <a:r>
                        <a:rPr lang="en-CA" dirty="0"/>
                        <a:t>Blossom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9689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53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414205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28303D2-B174-D445-8EFD-8CB3D7BCC0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722074"/>
              </p:ext>
            </p:extLst>
          </p:nvPr>
        </p:nvGraphicFramePr>
        <p:xfrm>
          <a:off x="1450480" y="3527551"/>
          <a:ext cx="960437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729">
                  <a:extLst>
                    <a:ext uri="{9D8B030D-6E8A-4147-A177-3AD203B41FA5}">
                      <a16:colId xmlns:a16="http://schemas.microsoft.com/office/drawing/2014/main" val="1908610796"/>
                    </a:ext>
                  </a:extLst>
                </a:gridCol>
                <a:gridCol w="1600729">
                  <a:extLst>
                    <a:ext uri="{9D8B030D-6E8A-4147-A177-3AD203B41FA5}">
                      <a16:colId xmlns:a16="http://schemas.microsoft.com/office/drawing/2014/main" val="2405586708"/>
                    </a:ext>
                  </a:extLst>
                </a:gridCol>
                <a:gridCol w="1600729">
                  <a:extLst>
                    <a:ext uri="{9D8B030D-6E8A-4147-A177-3AD203B41FA5}">
                      <a16:colId xmlns:a16="http://schemas.microsoft.com/office/drawing/2014/main" val="1199002761"/>
                    </a:ext>
                  </a:extLst>
                </a:gridCol>
                <a:gridCol w="1600729">
                  <a:extLst>
                    <a:ext uri="{9D8B030D-6E8A-4147-A177-3AD203B41FA5}">
                      <a16:colId xmlns:a16="http://schemas.microsoft.com/office/drawing/2014/main" val="3955002707"/>
                    </a:ext>
                  </a:extLst>
                </a:gridCol>
                <a:gridCol w="1600729">
                  <a:extLst>
                    <a:ext uri="{9D8B030D-6E8A-4147-A177-3AD203B41FA5}">
                      <a16:colId xmlns:a16="http://schemas.microsoft.com/office/drawing/2014/main" val="3109973635"/>
                    </a:ext>
                  </a:extLst>
                </a:gridCol>
                <a:gridCol w="1600729">
                  <a:extLst>
                    <a:ext uri="{9D8B030D-6E8A-4147-A177-3AD203B41FA5}">
                      <a16:colId xmlns:a16="http://schemas.microsoft.com/office/drawing/2014/main" val="10870502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Poor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Very Good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Excellent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56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Sandalwood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990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Blossom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26%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578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568183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051119-0770-929C-80E9-FF9EE8E14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A66445DA-20B2-D295-FB55-D6D03FD4A119}"/>
              </a:ext>
            </a:extLst>
          </p:cNvPr>
          <p:cNvSpPr/>
          <p:nvPr/>
        </p:nvSpPr>
        <p:spPr>
          <a:xfrm rot="5400000">
            <a:off x="7763612" y="4749103"/>
            <a:ext cx="110708" cy="17018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FA8946-A48C-3099-26D3-3188766A17E9}"/>
              </a:ext>
            </a:extLst>
          </p:cNvPr>
          <p:cNvSpPr txBox="1"/>
          <p:nvPr/>
        </p:nvSpPr>
        <p:spPr>
          <a:xfrm>
            <a:off x="3379724" y="5684148"/>
            <a:ext cx="1006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Stage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AADDC2-F27C-FFA9-6A6B-4927F75B433A}"/>
              </a:ext>
            </a:extLst>
          </p:cNvPr>
          <p:cNvSpPr txBox="1"/>
          <p:nvPr/>
        </p:nvSpPr>
        <p:spPr>
          <a:xfrm>
            <a:off x="4881797" y="5686875"/>
            <a:ext cx="1006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Stage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06B0A1-AEB8-84A5-0129-2F51B2D59822}"/>
              </a:ext>
            </a:extLst>
          </p:cNvPr>
          <p:cNvSpPr txBox="1"/>
          <p:nvPr/>
        </p:nvSpPr>
        <p:spPr>
          <a:xfrm>
            <a:off x="7416802" y="5684148"/>
            <a:ext cx="1006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Stage 3</a:t>
            </a:r>
          </a:p>
        </p:txBody>
      </p:sp>
    </p:spTree>
    <p:extLst>
      <p:ext uri="{BB962C8B-B14F-4D97-AF65-F5344CB8AC3E}">
        <p14:creationId xmlns:p14="http://schemas.microsoft.com/office/powerpoint/2010/main" val="3805033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B05F3-2E2E-A03D-6139-152106061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404309"/>
            <a:ext cx="9605635" cy="727578"/>
          </a:xfrm>
        </p:spPr>
        <p:txBody>
          <a:bodyPr>
            <a:normAutofit fontScale="90000"/>
          </a:bodyPr>
          <a:lstStyle/>
          <a:p>
            <a:r>
              <a:rPr lang="en-CA" dirty="0"/>
              <a:t>Unit Driveways Designated as Stage 1</a:t>
            </a:r>
            <a:br>
              <a:rPr lang="en-CA" dirty="0"/>
            </a:br>
            <a:r>
              <a:rPr lang="en-CA" dirty="0"/>
              <a:t>Sandalwood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1D55F40-13D1-B026-1A43-D713B880916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4174772"/>
              </p:ext>
            </p:extLst>
          </p:nvPr>
        </p:nvGraphicFramePr>
        <p:xfrm>
          <a:off x="1447800" y="2011363"/>
          <a:ext cx="4645024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512">
                  <a:extLst>
                    <a:ext uri="{9D8B030D-6E8A-4147-A177-3AD203B41FA5}">
                      <a16:colId xmlns:a16="http://schemas.microsoft.com/office/drawing/2014/main" val="2654700917"/>
                    </a:ext>
                  </a:extLst>
                </a:gridCol>
                <a:gridCol w="2322512">
                  <a:extLst>
                    <a:ext uri="{9D8B030D-6E8A-4147-A177-3AD203B41FA5}">
                      <a16:colId xmlns:a16="http://schemas.microsoft.com/office/drawing/2014/main" val="29680663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2777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Double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78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Double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509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Double – Separate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35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Double – Separate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434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47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521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5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Double – Separate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223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Double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871813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124650D-690A-4DE8-81D3-37E2BB1544E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63778164"/>
              </p:ext>
            </p:extLst>
          </p:nvPr>
        </p:nvGraphicFramePr>
        <p:xfrm>
          <a:off x="6413500" y="2017713"/>
          <a:ext cx="4645024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512">
                  <a:extLst>
                    <a:ext uri="{9D8B030D-6E8A-4147-A177-3AD203B41FA5}">
                      <a16:colId xmlns:a16="http://schemas.microsoft.com/office/drawing/2014/main" val="3189348655"/>
                    </a:ext>
                  </a:extLst>
                </a:gridCol>
                <a:gridCol w="2322512">
                  <a:extLst>
                    <a:ext uri="{9D8B030D-6E8A-4147-A177-3AD203B41FA5}">
                      <a16:colId xmlns:a16="http://schemas.microsoft.com/office/drawing/2014/main" val="12876547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955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789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463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Single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301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Single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402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222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243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565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73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153056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0F7216-38D5-2D89-1607-68B62F5FC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263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B0D1C-58C7-D20B-0089-E2DB54C67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4633-5C74-9CD9-038C-D06348850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217" y="567267"/>
            <a:ext cx="9605635" cy="965201"/>
          </a:xfrm>
        </p:spPr>
        <p:txBody>
          <a:bodyPr>
            <a:normAutofit fontScale="90000"/>
          </a:bodyPr>
          <a:lstStyle/>
          <a:p>
            <a:r>
              <a:rPr lang="en-CA" dirty="0"/>
              <a:t>Unit Driveways Designated as Stage 1-</a:t>
            </a:r>
            <a:br>
              <a:rPr lang="en-CA" dirty="0"/>
            </a:br>
            <a:r>
              <a:rPr lang="en-CA" dirty="0"/>
              <a:t>Blossom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92BB32B-4B82-AD0E-7E64-68409352028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6392008"/>
              </p:ext>
            </p:extLst>
          </p:nvPr>
        </p:nvGraphicFramePr>
        <p:xfrm>
          <a:off x="1447800" y="2011363"/>
          <a:ext cx="4645024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512">
                  <a:extLst>
                    <a:ext uri="{9D8B030D-6E8A-4147-A177-3AD203B41FA5}">
                      <a16:colId xmlns:a16="http://schemas.microsoft.com/office/drawing/2014/main" val="2654700917"/>
                    </a:ext>
                  </a:extLst>
                </a:gridCol>
                <a:gridCol w="2322512">
                  <a:extLst>
                    <a:ext uri="{9D8B030D-6E8A-4147-A177-3AD203B41FA5}">
                      <a16:colId xmlns:a16="http://schemas.microsoft.com/office/drawing/2014/main" val="29680663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2777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78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509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35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434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47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521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Double – Separate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5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223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871813"/>
                  </a:ext>
                </a:extLst>
              </a:tr>
            </a:tbl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F0D86-5CF7-15B9-21DE-5078DDED3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771" y="2011363"/>
            <a:ext cx="4645152" cy="3447500"/>
          </a:xfrm>
        </p:spPr>
        <p:txBody>
          <a:bodyPr/>
          <a:lstStyle/>
          <a:p>
            <a:pPr marL="0" indent="0">
              <a:buNone/>
            </a:pPr>
            <a:endParaRPr lang="en-CA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EF18F96-004C-A2F0-48F3-EDCCE8BFE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447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5A740-A101-AB1D-DB2A-1662C7607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79EF2-FAB1-12EB-E17F-0E1BDE931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889" y="572663"/>
            <a:ext cx="9605635" cy="634443"/>
          </a:xfrm>
        </p:spPr>
        <p:txBody>
          <a:bodyPr>
            <a:normAutofit/>
          </a:bodyPr>
          <a:lstStyle/>
          <a:p>
            <a:r>
              <a:rPr lang="en-CA" dirty="0"/>
              <a:t>Unit Driveways Designated as Phase 2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28D13F1-3496-A984-A40F-EF49077DD2A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45527627"/>
              </p:ext>
            </p:extLst>
          </p:nvPr>
        </p:nvGraphicFramePr>
        <p:xfrm>
          <a:off x="1447800" y="1638830"/>
          <a:ext cx="4645024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512">
                  <a:extLst>
                    <a:ext uri="{9D8B030D-6E8A-4147-A177-3AD203B41FA5}">
                      <a16:colId xmlns:a16="http://schemas.microsoft.com/office/drawing/2014/main" val="2654700917"/>
                    </a:ext>
                  </a:extLst>
                </a:gridCol>
                <a:gridCol w="2322512">
                  <a:extLst>
                    <a:ext uri="{9D8B030D-6E8A-4147-A177-3AD203B41FA5}">
                      <a16:colId xmlns:a16="http://schemas.microsoft.com/office/drawing/2014/main" val="29680663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Sandalwood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2777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Single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78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Single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509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Single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35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Double – Separate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434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Double – Separate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47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521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Double – Separate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5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223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871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454555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0412048-7F59-1562-9AF1-8541090AF6C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67456212"/>
              </p:ext>
            </p:extLst>
          </p:nvPr>
        </p:nvGraphicFramePr>
        <p:xfrm>
          <a:off x="6413500" y="1645180"/>
          <a:ext cx="4645024" cy="4140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512">
                  <a:extLst>
                    <a:ext uri="{9D8B030D-6E8A-4147-A177-3AD203B41FA5}">
                      <a16:colId xmlns:a16="http://schemas.microsoft.com/office/drawing/2014/main" val="3189348655"/>
                    </a:ext>
                  </a:extLst>
                </a:gridCol>
                <a:gridCol w="2322512">
                  <a:extLst>
                    <a:ext uri="{9D8B030D-6E8A-4147-A177-3AD203B41FA5}">
                      <a16:colId xmlns:a16="http://schemas.microsoft.com/office/drawing/2014/main" val="12876547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Blossom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955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Double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789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Double – Separate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463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Double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301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Single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402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Single – Adjoining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222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 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Single – Adjoining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243495"/>
                  </a:ext>
                </a:extLst>
              </a:tr>
              <a:tr h="4325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565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73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153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16999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E96C7D-BA12-1AE0-D5D3-2C800CDCE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351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A2DC5-93E8-DDCC-DA05-1C9B1B447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Reserve Study and Funding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B0EAF-326A-A19C-1DB1-E45C95B6D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Reserve Study allocates money only for:</a:t>
            </a:r>
          </a:p>
          <a:p>
            <a:pPr lvl="1"/>
            <a:r>
              <a:rPr lang="en-US" dirty="0"/>
              <a:t>Common area NOT the whole driveway</a:t>
            </a:r>
          </a:p>
          <a:p>
            <a:pPr lvl="1"/>
            <a:r>
              <a:rPr lang="en-US" dirty="0"/>
              <a:t>Partial replacement when and where needed</a:t>
            </a:r>
          </a:p>
          <a:p>
            <a:r>
              <a:rPr lang="en-US" dirty="0"/>
              <a:t>Money scheduled in 2026 and 2028/29.  Further monies are scheduled for 2041 and 2043</a:t>
            </a:r>
          </a:p>
          <a:p>
            <a:r>
              <a:rPr lang="en-US" dirty="0"/>
              <a:t>Allocation is $52,000 in 2026 for Sandalwood and $39,000 in 2028 for Blossom (Total $91,000)</a:t>
            </a:r>
          </a:p>
          <a:p>
            <a:r>
              <a:rPr lang="en-US" dirty="0"/>
              <a:t>The Reserve Study allocate money based on replacement of “like for like”  - i.e. they are based on asphalt repair and replacement.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EB675-3F78-9695-46CC-3013AB8A6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44411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4361</TotalTime>
  <Words>1968</Words>
  <Application>Microsoft Office PowerPoint</Application>
  <PresentationFormat>Widescreen</PresentationFormat>
  <Paragraphs>407</Paragraphs>
  <Slides>23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Aptos</vt:lpstr>
      <vt:lpstr>Arial</vt:lpstr>
      <vt:lpstr>Gill Sans MT</vt:lpstr>
      <vt:lpstr>Gallery</vt:lpstr>
      <vt:lpstr>DrivewAYS</vt:lpstr>
      <vt:lpstr>Background</vt:lpstr>
      <vt:lpstr>Current Maintenance Fee</vt:lpstr>
      <vt:lpstr>What IS THE Need?</vt:lpstr>
      <vt:lpstr>Driveway Condition Summary</vt:lpstr>
      <vt:lpstr>Unit Driveways Designated as Stage 1 Sandalwood</vt:lpstr>
      <vt:lpstr>Unit Driveways Designated as Stage 1- Blossom</vt:lpstr>
      <vt:lpstr>Unit Driveways Designated as Phase 2</vt:lpstr>
      <vt:lpstr>The Reserve Study and Funding</vt:lpstr>
      <vt:lpstr>Responsibility For the Driveway</vt:lpstr>
      <vt:lpstr>Driveway Responsibility</vt:lpstr>
      <vt:lpstr>Board’s Discussions on the Issue</vt:lpstr>
      <vt:lpstr>Driveway Funding Responsibility</vt:lpstr>
      <vt:lpstr>Full Driveway Replacement</vt:lpstr>
      <vt:lpstr>Corporation Pays for Damaged Area vs EUCA* * EUCA – Exclusive Use Common Area </vt:lpstr>
      <vt:lpstr>Comparison of Options 2 &amp; 3</vt:lpstr>
      <vt:lpstr>Proposed Approach</vt:lpstr>
      <vt:lpstr>Estimated Costs – EUCA Replacement</vt:lpstr>
      <vt:lpstr>Estimated Costs  - Damaged Area Replacement</vt:lpstr>
      <vt:lpstr>Key Considerations</vt:lpstr>
      <vt:lpstr>Looking for Your Opinions</vt:lpstr>
      <vt:lpstr>Issues Raised at AGM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Gordon Glover</dc:creator>
  <cp:lastModifiedBy>Gordon Glover</cp:lastModifiedBy>
  <cp:revision>40</cp:revision>
  <cp:lastPrinted>2025-11-26T22:46:46Z</cp:lastPrinted>
  <dcterms:created xsi:type="dcterms:W3CDTF">2025-09-16T01:12:04Z</dcterms:created>
  <dcterms:modified xsi:type="dcterms:W3CDTF">2026-04-20T16:19:49Z</dcterms:modified>
</cp:coreProperties>
</file>